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84" r:id="rId4"/>
    <p:sldId id="285" r:id="rId5"/>
    <p:sldId id="28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5" r:id="rId21"/>
    <p:sldId id="271" r:id="rId22"/>
    <p:sldId id="272" r:id="rId23"/>
    <p:sldId id="276" r:id="rId24"/>
    <p:sldId id="273" r:id="rId25"/>
    <p:sldId id="280" r:id="rId26"/>
    <p:sldId id="281" r:id="rId27"/>
    <p:sldId id="282" r:id="rId28"/>
    <p:sldId id="277" r:id="rId29"/>
    <p:sldId id="278" r:id="rId30"/>
    <p:sldId id="279" r:id="rId31"/>
    <p:sldId id="287" r:id="rId32"/>
    <p:sldId id="288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E28BA-4F1B-4D4D-9A0D-92B8BBE85E47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6BF70-D669-4BD3-906F-18AF7EE769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E28BA-4F1B-4D4D-9A0D-92B8BBE85E47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6BF70-D669-4BD3-906F-18AF7EE769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E28BA-4F1B-4D4D-9A0D-92B8BBE85E47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6BF70-D669-4BD3-906F-18AF7EE769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E28BA-4F1B-4D4D-9A0D-92B8BBE85E47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6BF70-D669-4BD3-906F-18AF7EE769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E28BA-4F1B-4D4D-9A0D-92B8BBE85E47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6BF70-D669-4BD3-906F-18AF7EE769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E28BA-4F1B-4D4D-9A0D-92B8BBE85E47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6BF70-D669-4BD3-906F-18AF7EE769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E28BA-4F1B-4D4D-9A0D-92B8BBE85E47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6BF70-D669-4BD3-906F-18AF7EE769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E28BA-4F1B-4D4D-9A0D-92B8BBE85E47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6BF70-D669-4BD3-906F-18AF7EE769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E28BA-4F1B-4D4D-9A0D-92B8BBE85E47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6BF70-D669-4BD3-906F-18AF7EE769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E28BA-4F1B-4D4D-9A0D-92B8BBE85E47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6BF70-D669-4BD3-906F-18AF7EE769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E28BA-4F1B-4D4D-9A0D-92B8BBE85E47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6BF70-D669-4BD3-906F-18AF7EE769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E28BA-4F1B-4D4D-9A0D-92B8BBE85E47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6BF70-D669-4BD3-906F-18AF7EE769E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Ветеринария России в </a:t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XIX -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начале ХХ века 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Во время войны 1914-1917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гг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поголовье КРС и свиней сильно сократилось в связи с массовым убоем на мяса. Велика убыль лошадей. Не было единого закона о ветеринарии и ветеринарные мероприятия не носили плановый характер. В 1917 г. в связи с нехваткой фуража начался массовый падеж лошадей на фронте.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 1917 г. чума КРС распространилась из Закавказья в Донскую, Ставропольскую, Калужскую и Московскую губернию.</a:t>
            </a:r>
          </a:p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 значительных размерах распространилась чесотка. В первые годы молодой Советской республике пришлось провести большую работу по укрупнению животноводства и в первую очередь организовать комплекс государственных мероприятий, направленных на борьбы с эпизоотиями.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357850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Учитывая тяжелое эпизоотическое положение страны правительство издало в 1919 г. декрет о снабжении бактериологических институтов и лабораторий необходимыми для работы материалами и инвентарем.</a:t>
            </a:r>
          </a:p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Декрет о мерах обеспечения РСФСР прививочным материалом, Декрет о мерах прекращения и предупреждения чумы крупного рогатого скота в пределах РСФСР. Постановление Совета народных комиссаров по борьбе с сапом.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 первые годы Советской власти недостаток в ветеринарных специалистах ощущался во всех губерниях. В 1918 г. были открыты ветеринарные институты в Саратове, Омске, в 1919 г. в Москве, Ленинграде, 1920 г. – в Киеве. На преподавательскую должность принимали опытных земских врачей – Евграфов А. Р.,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Михин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Н. А., Титов Н. М., Дорофеев А. Ф. и др.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5168905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Открыты рабочие факультеты при Московском, Ленинградском, Омском Саратовском ветеринарных институтах, что изменило социальный состав студенчества. Среди студентов, поступивших в Казанский институт в 1918 г.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б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ыло немало женщин, но лишь одна из них Глебова В. М. окончила и стала в 1923 году первой женщиной ветеринарный врач.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57216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 1920 г. Ленин подписал декрет «О мобилизации всех студентов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ветинститутов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на борьбы с эпизоотиями».</a:t>
            </a:r>
          </a:p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 январе 1921 г. был созван Всероссийский съезд ректоров, профессоров и преподавателей ветеринарных институтов с участием представителей студенчества и военных комиссаров. Так была заложена основа для развития ветеринарного образования в нашей стране.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 период гражданской войны распространились болезни, сап, сибирской язвы, чесотка, что вызвало необходимость срочной организации бактериологических лабораторий,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вет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 лазаретов на фронтах, в округах, дивизиях и армиях, а также гарнизонах ветеринарных лазаретов и учебных кузниц, дезинфекционных отрядов и газокамер.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Для пополнения армии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вет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составом были проведены две мобилизации ветеринарных врачей и фельдшеров. В борьбе с сапом были узаконены новые методы диагностики, новая схема мероприятий, основанная на изоляции и уничтожении лошадей, больных сапом и проведении комплекса ветеринарно-санитарных мероприятий.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19 августа 1923 г. по решению ВЦИК СССР в Москве была открыта Первая с/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кустарно-промышленная выставка СССР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ВДНХ) с павильоном «Ветеринария».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1 декабря 1923 г. введен в действие  Ветеринарный Устав РСФСР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– ветеринарный закон, в котором был сформулированы основные задачи государственной ветеринарной службы, представлена организационная структура её в центре – при народном комиссариате земледелия  и на местах изложены права и обязанности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вет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 работников и владельцев животных.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Вет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. устав предусматривал бесплатное ветеринарно-лечебное дело и страхование с/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животных в государственном масштабе.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Авторы: П.Н. Андреев, А. В.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Белицер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, Н. Н. Богданов, С. И.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Драчинский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, С. Н. Павлушков, М. И, Романович, М. Г. Тартаковский, Н. М. Никольский, Н. Н. Власов, И. В. Гинзбург и др. Председатель комиссии – Бобровский В. С.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38200" indent="-838200" eaLnBrk="1" hangingPunct="1"/>
            <a:r>
              <a:rPr lang="ru-RU" sz="2800" b="1" dirty="0" smtClean="0">
                <a:solidFill>
                  <a:srgbClr val="FF0000"/>
                </a:solidFill>
              </a:rPr>
              <a:t>      </a:t>
            </a:r>
            <a:endParaRPr lang="ru-RU" sz="2800" dirty="0" smtClean="0">
              <a:solidFill>
                <a:srgbClr val="0000FF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ru-RU" sz="2800" b="1" dirty="0" smtClean="0">
                <a:solidFill>
                  <a:srgbClr val="FF0000"/>
                </a:solidFill>
              </a:rPr>
              <a:t>1805 </a:t>
            </a:r>
            <a:r>
              <a:rPr lang="ru-RU" sz="2800" dirty="0" smtClean="0">
                <a:solidFill>
                  <a:srgbClr val="FF0000"/>
                </a:solidFill>
              </a:rPr>
              <a:t>г</a:t>
            </a:r>
            <a:r>
              <a:rPr lang="ru-RU" sz="2800" dirty="0" smtClean="0">
                <a:solidFill>
                  <a:srgbClr val="0000FF"/>
                </a:solidFill>
              </a:rPr>
              <a:t>. Издан первый отечественный учебник профессора И. С. Андреевского «Начальные основания медицины, ветеринарии или </a:t>
            </a:r>
            <a:r>
              <a:rPr lang="ru-RU" sz="2800" dirty="0" err="1" smtClean="0">
                <a:solidFill>
                  <a:srgbClr val="0000FF"/>
                </a:solidFill>
              </a:rPr>
              <a:t>скотолечения</a:t>
            </a:r>
            <a:r>
              <a:rPr lang="ru-RU" sz="2800" dirty="0" smtClean="0">
                <a:solidFill>
                  <a:srgbClr val="0000FF"/>
                </a:solidFill>
              </a:rPr>
              <a:t>» и появился термин «ветеринар».</a:t>
            </a:r>
            <a:endParaRPr lang="ru-RU" sz="2800" b="1" dirty="0" smtClean="0">
              <a:solidFill>
                <a:srgbClr val="0000FF"/>
              </a:solidFill>
            </a:endParaRPr>
          </a:p>
          <a:p>
            <a:pPr marL="609600" indent="-609600" eaLnBrk="1" hangingPunct="1"/>
            <a:r>
              <a:rPr lang="ru-RU" sz="2800" b="1" dirty="0" smtClean="0">
                <a:solidFill>
                  <a:srgbClr val="FF0000"/>
                </a:solidFill>
              </a:rPr>
              <a:t>1856-1858 </a:t>
            </a:r>
            <a:r>
              <a:rPr lang="ru-RU" sz="2800" dirty="0" smtClean="0">
                <a:solidFill>
                  <a:srgbClr val="FF0000"/>
                </a:solidFill>
              </a:rPr>
              <a:t>гг</a:t>
            </a:r>
            <a:r>
              <a:rPr lang="ru-RU" sz="2800" dirty="0" smtClean="0">
                <a:solidFill>
                  <a:srgbClr val="0000FF"/>
                </a:solidFill>
              </a:rPr>
              <a:t>. Профессор Ф. А. </a:t>
            </a:r>
            <a:r>
              <a:rPr lang="ru-RU" sz="2800" dirty="0" err="1" smtClean="0">
                <a:solidFill>
                  <a:srgbClr val="0000FF"/>
                </a:solidFill>
              </a:rPr>
              <a:t>Брауэль</a:t>
            </a:r>
            <a:r>
              <a:rPr lang="ru-RU" sz="2800" dirty="0" smtClean="0">
                <a:solidFill>
                  <a:srgbClr val="0000FF"/>
                </a:solidFill>
              </a:rPr>
              <a:t> обнаружил палочковидные бациллы («вибрионы») сибирской язвы.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423863"/>
            <a:ext cx="91440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400" b="1" dirty="0">
                <a:solidFill>
                  <a:schemeClr val="tx2">
                    <a:lumMod val="50000"/>
                  </a:schemeClr>
                </a:solidFill>
              </a:rPr>
              <a:t>Ветеринарное законодательство – </a:t>
            </a:r>
          </a:p>
          <a:p>
            <a:pPr algn="ctr"/>
            <a:endParaRPr lang="ru-RU" sz="34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sz="3400" b="1" dirty="0">
                <a:solidFill>
                  <a:schemeClr val="tx2">
                    <a:lumMod val="50000"/>
                  </a:schemeClr>
                </a:solidFill>
              </a:rPr>
              <a:t>совокупность юридических норм, </a:t>
            </a:r>
          </a:p>
          <a:p>
            <a:pPr algn="ctr"/>
            <a:r>
              <a:rPr lang="ru-RU" sz="3400" b="1" dirty="0">
                <a:solidFill>
                  <a:schemeClr val="tx2">
                    <a:lumMod val="50000"/>
                  </a:schemeClr>
                </a:solidFill>
              </a:rPr>
              <a:t>охватывающих своим действием область</a:t>
            </a:r>
          </a:p>
          <a:p>
            <a:pPr algn="ctr"/>
            <a:r>
              <a:rPr lang="ru-RU" sz="3400" b="1" dirty="0">
                <a:solidFill>
                  <a:schemeClr val="tx2">
                    <a:lumMod val="50000"/>
                  </a:schemeClr>
                </a:solidFill>
              </a:rPr>
              <a:t> профессионального труда ветеринарных</a:t>
            </a:r>
          </a:p>
          <a:p>
            <a:pPr algn="ctr"/>
            <a:r>
              <a:rPr lang="ru-RU" sz="3400" b="1" dirty="0">
                <a:solidFill>
                  <a:schemeClr val="tx2">
                    <a:lumMod val="50000"/>
                  </a:schemeClr>
                </a:solidFill>
              </a:rPr>
              <a:t> специалистов и труда других лиц, </a:t>
            </a:r>
          </a:p>
          <a:p>
            <a:pPr algn="ctr"/>
            <a:r>
              <a:rPr lang="ru-RU" sz="3400" b="1" dirty="0">
                <a:solidFill>
                  <a:schemeClr val="tx2">
                    <a:lumMod val="50000"/>
                  </a:schemeClr>
                </a:solidFill>
              </a:rPr>
              <a:t>связанного с животноводством, </a:t>
            </a:r>
          </a:p>
          <a:p>
            <a:pPr algn="ctr"/>
            <a:r>
              <a:rPr lang="ru-RU" sz="3400" b="1" dirty="0">
                <a:solidFill>
                  <a:schemeClr val="tx2">
                    <a:lumMod val="50000"/>
                  </a:schemeClr>
                </a:solidFill>
              </a:rPr>
              <a:t>переработкой, реализацией, </a:t>
            </a:r>
          </a:p>
          <a:p>
            <a:pPr algn="ctr"/>
            <a:r>
              <a:rPr lang="ru-RU" sz="3400" b="1" dirty="0">
                <a:solidFill>
                  <a:schemeClr val="tx2">
                    <a:lumMod val="50000"/>
                  </a:schemeClr>
                </a:solidFill>
              </a:rPr>
              <a:t>транспортировкой продуктов и </a:t>
            </a:r>
          </a:p>
          <a:p>
            <a:pPr algn="ctr"/>
            <a:r>
              <a:rPr lang="ru-RU" sz="3400" b="1" dirty="0">
                <a:solidFill>
                  <a:schemeClr val="tx2">
                    <a:lumMod val="50000"/>
                  </a:schemeClr>
                </a:solidFill>
              </a:rPr>
              <a:t>сырья животного происхождения.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 1921-1925 гг. открылись новые научные учреждения. В ноябре 1921 г. в Омске организован Сибирский ветеринарно-бактериологический институт. С 1950 г. Сибирский Научно-исследовательский ветеринарный институт. 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 1922 в Витебске на базе губернской ветеринарной лаборатории организуется Белорусский государственный ветеринарный бактериологический институт.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18 октября 1924 г. Совет Народных Комиссаров РСФСР издал постановление «О ветеринарно-санитарной организации в приполярных тундрах Северо-Восточного края».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К 1925 г. насчитывалось 55 ветеринарно-бактериологических учреждения, 171 диагностический кабинет.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166688" y="1268413"/>
            <a:ext cx="9024937" cy="113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400" dirty="0">
                <a:solidFill>
                  <a:schemeClr val="accent2">
                    <a:lumMod val="75000"/>
                  </a:schemeClr>
                </a:solidFill>
              </a:rPr>
              <a:t>В начале 30-х годов в СССР строятся </a:t>
            </a:r>
          </a:p>
          <a:p>
            <a:pPr algn="ctr">
              <a:defRPr/>
            </a:pPr>
            <a:r>
              <a:rPr lang="ru-RU" sz="3400" dirty="0">
                <a:solidFill>
                  <a:schemeClr val="accent2">
                    <a:lumMod val="75000"/>
                  </a:schemeClr>
                </a:solidFill>
              </a:rPr>
              <a:t>специальные </a:t>
            </a:r>
            <a:r>
              <a:rPr lang="ru-RU" sz="3400" dirty="0" err="1">
                <a:solidFill>
                  <a:schemeClr val="accent2">
                    <a:lumMod val="75000"/>
                  </a:schemeClr>
                </a:solidFill>
              </a:rPr>
              <a:t>биофабрики</a:t>
            </a:r>
            <a:r>
              <a:rPr lang="ru-RU" sz="3400" dirty="0">
                <a:solidFill>
                  <a:schemeClr val="accent2">
                    <a:lumMod val="75000"/>
                  </a:schemeClr>
                </a:solidFill>
              </a:rPr>
              <a:t> и </a:t>
            </a:r>
            <a:r>
              <a:rPr lang="ru-RU" sz="3400" dirty="0" err="1">
                <a:solidFill>
                  <a:schemeClr val="accent2">
                    <a:lumMod val="75000"/>
                  </a:schemeClr>
                </a:solidFill>
              </a:rPr>
              <a:t>биокомбинаты</a:t>
            </a:r>
            <a:r>
              <a:rPr lang="ru-RU" dirty="0"/>
              <a:t>.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1281113" y="2276475"/>
            <a:ext cx="6796087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400" dirty="0">
                <a:solidFill>
                  <a:schemeClr val="accent2">
                    <a:lumMod val="75000"/>
                  </a:schemeClr>
                </a:solidFill>
              </a:rPr>
              <a:t>В 1930 г. – 26 видов препаратов;</a:t>
            </a:r>
          </a:p>
          <a:p>
            <a:pPr>
              <a:defRPr/>
            </a:pPr>
            <a:r>
              <a:rPr lang="ru-RU" sz="3400" dirty="0">
                <a:solidFill>
                  <a:schemeClr val="accent2">
                    <a:lumMod val="75000"/>
                  </a:schemeClr>
                </a:solidFill>
              </a:rPr>
              <a:t>В 1940 г. - 39;</a:t>
            </a:r>
          </a:p>
          <a:p>
            <a:pPr>
              <a:defRPr/>
            </a:pPr>
            <a:r>
              <a:rPr lang="ru-RU" sz="3400" dirty="0">
                <a:solidFill>
                  <a:schemeClr val="accent2">
                    <a:lumMod val="75000"/>
                  </a:schemeClr>
                </a:solidFill>
              </a:rPr>
              <a:t>В 1950 г. – 92;</a:t>
            </a:r>
          </a:p>
          <a:p>
            <a:pPr>
              <a:defRPr/>
            </a:pPr>
            <a:r>
              <a:rPr lang="ru-RU" sz="3400" dirty="0">
                <a:solidFill>
                  <a:schemeClr val="accent2">
                    <a:lumMod val="75000"/>
                  </a:schemeClr>
                </a:solidFill>
              </a:rPr>
              <a:t>В 1970 г. – 140.</a:t>
            </a:r>
          </a:p>
          <a:p>
            <a:pPr>
              <a:defRPr/>
            </a:pPr>
            <a:endParaRPr lang="ru-RU" sz="3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288" y="4797425"/>
            <a:ext cx="8569325" cy="1754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dirty="0">
                <a:solidFill>
                  <a:schemeClr val="accent2">
                    <a:lumMod val="75000"/>
                  </a:schemeClr>
                </a:solidFill>
              </a:rPr>
              <a:t>С 40-х годов – новые эффективные</a:t>
            </a:r>
          </a:p>
          <a:p>
            <a:pPr algn="ctr">
              <a:defRPr/>
            </a:pPr>
            <a:r>
              <a:rPr lang="ru-RU" sz="3600" dirty="0">
                <a:solidFill>
                  <a:schemeClr val="accent2">
                    <a:lumMod val="75000"/>
                  </a:schemeClr>
                </a:solidFill>
              </a:rPr>
              <a:t> средства лечения и антибиотики, </a:t>
            </a:r>
          </a:p>
          <a:p>
            <a:pPr algn="ctr">
              <a:defRPr/>
            </a:pPr>
            <a:r>
              <a:rPr lang="ru-RU" sz="3600" dirty="0">
                <a:solidFill>
                  <a:schemeClr val="accent2">
                    <a:lumMod val="75000"/>
                  </a:schemeClr>
                </a:solidFill>
              </a:rPr>
              <a:t>алкалоиды, гликозиды  и т.д.</a:t>
            </a:r>
          </a:p>
        </p:txBody>
      </p:sp>
      <p:sp>
        <p:nvSpPr>
          <p:cNvPr id="17413" name="Прямоугольник 1"/>
          <p:cNvSpPr>
            <a:spLocks noChangeArrowheads="1"/>
          </p:cNvSpPr>
          <p:nvPr/>
        </p:nvSpPr>
        <p:spPr bwMode="auto">
          <a:xfrm>
            <a:off x="166688" y="295275"/>
            <a:ext cx="9405937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rgbClr val="002060"/>
                </a:solidFill>
              </a:rPr>
              <a:t>1919 г.  - декрет «Об объединении управления ветеринарной части в республике».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 20-х – начале 30-х гг. в ветеринарных институтах стали организовываться ветеринарные научные школы, которые сыграли важную роль в подготовке научно-педагогических кадров и в развитии различных направлений ветеринарно-бактериологической науки.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Научные школы и их руководители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ru-RU" sz="2800" smtClean="0">
                <a:solidFill>
                  <a:srgbClr val="0000FF"/>
                </a:solidFill>
              </a:rPr>
              <a:t>1. Эпизоотологов (акад. С. Н. Вышелесский),   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ru-RU" sz="2800" smtClean="0">
                <a:solidFill>
                  <a:srgbClr val="0000FF"/>
                </a:solidFill>
              </a:rPr>
              <a:t>2. Микробиологов (проф. П. Н. Андреев, Н. А. Михин)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ru-RU" sz="2800" smtClean="0">
                <a:solidFill>
                  <a:srgbClr val="0000FF"/>
                </a:solidFill>
              </a:rPr>
              <a:t>3. Гельминтологов (акад. К. И. Скрябин)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ru-RU" sz="2800" smtClean="0">
                <a:solidFill>
                  <a:srgbClr val="0000FF"/>
                </a:solidFill>
              </a:rPr>
              <a:t>4. Протозоологов (проф. В. Л. Якимов, А. В. Белицер)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ru-RU" sz="2800" smtClean="0">
                <a:solidFill>
                  <a:srgbClr val="0000FF"/>
                </a:solidFill>
              </a:rPr>
              <a:t>5. По болезням птиц (проф. П. В. Сизов)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ru-RU" sz="2800" smtClean="0">
                <a:solidFill>
                  <a:srgbClr val="0000FF"/>
                </a:solidFill>
              </a:rPr>
              <a:t>6. Фармакологов и дезинфекционистов (проф. Н. А. Сошественский, Н.П. Кравков) 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ru-RU" sz="280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571480"/>
            <a:ext cx="8229600" cy="5929353"/>
          </a:xfrm>
        </p:spPr>
        <p:txBody>
          <a:bodyPr>
            <a:normAutofit/>
          </a:bodyPr>
          <a:lstStyle/>
          <a:p>
            <a:pPr marL="533400" indent="-533400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rgbClr val="0000FF"/>
                </a:solidFill>
              </a:rPr>
              <a:t>7. Ветеринарно-санитарных экспертов </a:t>
            </a:r>
          </a:p>
          <a:p>
            <a:pPr marL="533400" indent="-533400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rgbClr val="0000FF"/>
                </a:solidFill>
              </a:rPr>
              <a:t>    (проф. М. И. </a:t>
            </a:r>
            <a:r>
              <a:rPr lang="ru-RU" sz="2800" dirty="0" err="1" smtClean="0">
                <a:solidFill>
                  <a:srgbClr val="0000FF"/>
                </a:solidFill>
              </a:rPr>
              <a:t>Манович</a:t>
            </a:r>
            <a:r>
              <a:rPr lang="ru-RU" sz="2800" dirty="0" smtClean="0">
                <a:solidFill>
                  <a:srgbClr val="0000FF"/>
                </a:solidFill>
              </a:rPr>
              <a:t>, В. </a:t>
            </a:r>
            <a:r>
              <a:rPr lang="ru-RU" sz="2800" dirty="0" err="1" smtClean="0">
                <a:solidFill>
                  <a:srgbClr val="0000FF"/>
                </a:solidFill>
              </a:rPr>
              <a:t>Ю.Вольферц</a:t>
            </a:r>
            <a:r>
              <a:rPr lang="ru-RU" sz="2800" dirty="0" smtClean="0">
                <a:solidFill>
                  <a:srgbClr val="0000FF"/>
                </a:solidFill>
              </a:rPr>
              <a:t>)</a:t>
            </a:r>
          </a:p>
          <a:p>
            <a:pPr marL="533400" indent="-533400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rgbClr val="0000FF"/>
                </a:solidFill>
              </a:rPr>
              <a:t>8. Клинической диагностики </a:t>
            </a:r>
          </a:p>
          <a:p>
            <a:pPr marL="533400" indent="-533400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rgbClr val="0000FF"/>
                </a:solidFill>
              </a:rPr>
              <a:t>    (проф. А. В. Синев, Г. В. </a:t>
            </a:r>
            <a:r>
              <a:rPr lang="ru-RU" sz="2800" dirty="0" err="1" smtClean="0">
                <a:solidFill>
                  <a:srgbClr val="0000FF"/>
                </a:solidFill>
              </a:rPr>
              <a:t>Домрачев</a:t>
            </a:r>
            <a:r>
              <a:rPr lang="ru-RU" sz="2800" dirty="0" smtClean="0">
                <a:solidFill>
                  <a:srgbClr val="0000FF"/>
                </a:solidFill>
              </a:rPr>
              <a:t>)</a:t>
            </a:r>
          </a:p>
          <a:p>
            <a:pPr marL="533400" indent="-533400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rgbClr val="0000FF"/>
                </a:solidFill>
              </a:rPr>
              <a:t>9. Внутренних незаразных болезней </a:t>
            </a:r>
          </a:p>
          <a:p>
            <a:pPr marL="533400" indent="-533400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rgbClr val="0000FF"/>
                </a:solidFill>
              </a:rPr>
              <a:t>    (проф. А. Р. Евграфов, Н. П. </a:t>
            </a:r>
            <a:r>
              <a:rPr lang="ru-RU" sz="2800" dirty="0" err="1" smtClean="0">
                <a:solidFill>
                  <a:srgbClr val="0000FF"/>
                </a:solidFill>
              </a:rPr>
              <a:t>Рухлядев</a:t>
            </a:r>
            <a:r>
              <a:rPr lang="ru-RU" sz="2800" dirty="0" smtClean="0">
                <a:solidFill>
                  <a:srgbClr val="0000FF"/>
                </a:solidFill>
              </a:rPr>
              <a:t>) </a:t>
            </a:r>
          </a:p>
          <a:p>
            <a:pPr marL="536575" indent="-536575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rgbClr val="0000FF"/>
                </a:solidFill>
              </a:rPr>
              <a:t>10. Ветеринарных    хирургов    </a:t>
            </a:r>
          </a:p>
          <a:p>
            <a:pPr marL="536575" indent="-536575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rgbClr val="0000FF"/>
                </a:solidFill>
              </a:rPr>
              <a:t>      (проф.    М.    А.      Мальцев,    Л.    С., Сапожников, Б. М. </a:t>
            </a:r>
            <a:r>
              <a:rPr lang="ru-RU" sz="2800" dirty="0" err="1" smtClean="0">
                <a:solidFill>
                  <a:srgbClr val="0000FF"/>
                </a:solidFill>
              </a:rPr>
              <a:t>Оливков</a:t>
            </a:r>
            <a:r>
              <a:rPr lang="ru-RU" sz="2800" dirty="0" smtClean="0">
                <a:solidFill>
                  <a:srgbClr val="0000FF"/>
                </a:solidFill>
              </a:rPr>
              <a:t>)</a:t>
            </a:r>
            <a:endParaRPr lang="ru-RU" sz="2800" i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rgbClr val="0000FF"/>
                </a:solidFill>
              </a:rPr>
              <a:t>11. Акушеров и гинекологов (проф. Н. Ф. Мышкин, А. Ю. </a:t>
            </a:r>
            <a:r>
              <a:rPr lang="ru-RU" sz="2800" dirty="0" err="1" smtClean="0">
                <a:solidFill>
                  <a:srgbClr val="0000FF"/>
                </a:solidFill>
              </a:rPr>
              <a:t>Тарасевич</a:t>
            </a:r>
            <a:r>
              <a:rPr lang="ru-RU" sz="2800" dirty="0" smtClean="0">
                <a:solidFill>
                  <a:srgbClr val="0000FF"/>
                </a:solidFill>
              </a:rPr>
              <a:t>, А. П. </a:t>
            </a:r>
            <a:r>
              <a:rPr lang="ru-RU" sz="2800" dirty="0" err="1" smtClean="0">
                <a:solidFill>
                  <a:srgbClr val="0000FF"/>
                </a:solidFill>
              </a:rPr>
              <a:t>Студенцов</a:t>
            </a:r>
            <a:r>
              <a:rPr lang="ru-RU" sz="2800" dirty="0" smtClean="0">
                <a:solidFill>
                  <a:srgbClr val="0000FF"/>
                </a:solidFill>
              </a:rPr>
              <a:t>)</a:t>
            </a:r>
          </a:p>
          <a:p>
            <a:pPr marL="533400" indent="-533400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AutoNum type="arabicPeriod" startAt="9"/>
              <a:defRPr/>
            </a:pPr>
            <a:endParaRPr lang="ru-RU" sz="28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85728"/>
            <a:ext cx="8229600" cy="6357981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rgbClr val="0000FF"/>
                </a:solidFill>
              </a:rPr>
              <a:t>12. Анатомов  (проф.  А.   Ф.   Климов,  Д.   М.   Автократов,  А.   И. </a:t>
            </a:r>
            <a:r>
              <a:rPr lang="ru-RU" sz="2800" dirty="0" err="1" smtClean="0">
                <a:solidFill>
                  <a:srgbClr val="0000FF"/>
                </a:solidFill>
              </a:rPr>
              <a:t>Акаевский</a:t>
            </a:r>
            <a:r>
              <a:rPr lang="ru-RU" sz="2800" dirty="0" smtClean="0">
                <a:solidFill>
                  <a:srgbClr val="0000FF"/>
                </a:solidFill>
              </a:rPr>
              <a:t>)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rgbClr val="0000FF"/>
                </a:solidFill>
              </a:rPr>
              <a:t>13. Гистологов (проф. Н. Л. </a:t>
            </a:r>
            <a:r>
              <a:rPr lang="ru-RU" sz="2800" dirty="0" err="1" smtClean="0">
                <a:solidFill>
                  <a:srgbClr val="0000FF"/>
                </a:solidFill>
              </a:rPr>
              <a:t>Юстов</a:t>
            </a:r>
            <a:r>
              <a:rPr lang="ru-RU" sz="2800" dirty="0" smtClean="0">
                <a:solidFill>
                  <a:srgbClr val="0000FF"/>
                </a:solidFill>
              </a:rPr>
              <a:t>, Б. И. Лаврентьев, И. Ф. Иван)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rgbClr val="0000FF"/>
                </a:solidFill>
              </a:rPr>
              <a:t>14.Патологоанатомов (проф. К. Г. Боль,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rgbClr val="0000FF"/>
                </a:solidFill>
              </a:rPr>
              <a:t>     Н. Д. Балл)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rgbClr val="0000FF"/>
                </a:solidFill>
              </a:rPr>
              <a:t>15.Физиологов (проф. К. Р. Викторов,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rgbClr val="0000FF"/>
                </a:solidFill>
              </a:rPr>
              <a:t>      Д. Я. Криниц)</a:t>
            </a:r>
          </a:p>
          <a:p>
            <a:pPr marL="536575" indent="-536575"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rgbClr val="0000FF"/>
                </a:solidFill>
              </a:rPr>
              <a:t>16.Патофизиологов (проф. Е. С. Лондон, В. М.       </a:t>
            </a:r>
            <a:r>
              <a:rPr lang="ru-RU" sz="2800" dirty="0" err="1" smtClean="0">
                <a:solidFill>
                  <a:srgbClr val="0000FF"/>
                </a:solidFill>
              </a:rPr>
              <a:t>Коропов</a:t>
            </a:r>
            <a:r>
              <a:rPr lang="ru-RU" sz="2800" dirty="0" smtClean="0">
                <a:solidFill>
                  <a:srgbClr val="0000FF"/>
                </a:solidFill>
              </a:rPr>
              <a:t>, М.П. </a:t>
            </a:r>
            <a:r>
              <a:rPr lang="ru-RU" sz="2800" dirty="0" err="1" smtClean="0">
                <a:solidFill>
                  <a:srgbClr val="0000FF"/>
                </a:solidFill>
              </a:rPr>
              <a:t>Тушнов</a:t>
            </a:r>
            <a:r>
              <a:rPr lang="ru-RU" sz="2800" dirty="0" smtClean="0">
                <a:solidFill>
                  <a:srgbClr val="0000FF"/>
                </a:solidFill>
              </a:rPr>
              <a:t>)</a:t>
            </a:r>
          </a:p>
          <a:p>
            <a:pPr marL="536575" indent="-536575"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rgbClr val="0000FF"/>
                </a:solidFill>
              </a:rPr>
              <a:t>17. Биохимиков (проф. С.И. Афонский).</a:t>
            </a:r>
          </a:p>
          <a:p>
            <a:pPr marL="536575" indent="-536575"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rgbClr val="0000FF"/>
                </a:solidFill>
              </a:rPr>
              <a:t>18. </a:t>
            </a:r>
            <a:r>
              <a:rPr lang="ru-RU" sz="2800" dirty="0" err="1" smtClean="0">
                <a:solidFill>
                  <a:srgbClr val="0000FF"/>
                </a:solidFill>
              </a:rPr>
              <a:t>Зоогигиенистов</a:t>
            </a:r>
            <a:r>
              <a:rPr lang="ru-RU" sz="2800" dirty="0" smtClean="0">
                <a:solidFill>
                  <a:srgbClr val="0000FF"/>
                </a:solidFill>
              </a:rPr>
              <a:t> (проф. Г.И. Гурин, А.В. Озеров, А.К. </a:t>
            </a:r>
            <a:r>
              <a:rPr lang="ru-RU" sz="2800" dirty="0" err="1" smtClean="0">
                <a:solidFill>
                  <a:srgbClr val="0000FF"/>
                </a:solidFill>
              </a:rPr>
              <a:t>Скороходько</a:t>
            </a:r>
            <a:r>
              <a:rPr lang="ru-RU" sz="2800" dirty="0" smtClean="0">
                <a:solidFill>
                  <a:srgbClr val="0000FF"/>
                </a:solidFill>
              </a:rPr>
              <a:t>).</a:t>
            </a:r>
          </a:p>
          <a:p>
            <a:pPr marL="536575" indent="-536575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dirty="0" smtClean="0">
              <a:solidFill>
                <a:srgbClr val="0000FF"/>
              </a:solidFill>
            </a:endParaRPr>
          </a:p>
          <a:p>
            <a:pPr marL="536575" indent="-536575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dirty="0" smtClean="0">
              <a:solidFill>
                <a:srgbClr val="0000FF"/>
              </a:solidFill>
            </a:endParaRPr>
          </a:p>
          <a:p>
            <a:pPr marL="536575" indent="-536575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dirty="0" smtClean="0">
              <a:solidFill>
                <a:srgbClr val="0000FF"/>
              </a:solidFill>
            </a:endParaRPr>
          </a:p>
          <a:p>
            <a:pPr marL="536575" indent="-536575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dirty="0" smtClean="0">
              <a:solidFill>
                <a:srgbClr val="0000FF"/>
              </a:solidFill>
            </a:endParaRPr>
          </a:p>
          <a:p>
            <a:pPr marL="536575" indent="-536575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8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539750" y="1052513"/>
            <a:ext cx="8301038" cy="113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400" b="1" dirty="0">
                <a:solidFill>
                  <a:schemeClr val="accent1">
                    <a:lumMod val="50000"/>
                  </a:schemeClr>
                </a:solidFill>
              </a:rPr>
              <a:t>К  1 января 1935 г. создано 194 тыс. </a:t>
            </a:r>
          </a:p>
          <a:p>
            <a:pPr algn="ctr">
              <a:defRPr/>
            </a:pPr>
            <a:r>
              <a:rPr lang="ru-RU" sz="3400" b="1" dirty="0">
                <a:solidFill>
                  <a:schemeClr val="accent1">
                    <a:lumMod val="50000"/>
                  </a:schemeClr>
                </a:solidFill>
              </a:rPr>
              <a:t>колхозных товарных ферм.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128588" y="3141663"/>
            <a:ext cx="9015412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400" b="1" dirty="0">
                <a:solidFill>
                  <a:schemeClr val="accent1">
                    <a:lumMod val="50000"/>
                  </a:schemeClr>
                </a:solidFill>
              </a:rPr>
              <a:t>В 1931 г. – постановление Совета Труда </a:t>
            </a:r>
          </a:p>
          <a:p>
            <a:pPr algn="ctr">
              <a:defRPr/>
            </a:pPr>
            <a:r>
              <a:rPr lang="ru-RU" sz="3400" b="1" dirty="0">
                <a:solidFill>
                  <a:schemeClr val="accent1">
                    <a:lumMod val="50000"/>
                  </a:schemeClr>
                </a:solidFill>
              </a:rPr>
              <a:t> и Обороны«О реорганизации</a:t>
            </a:r>
          </a:p>
          <a:p>
            <a:pPr algn="ctr">
              <a:defRPr/>
            </a:pPr>
            <a:r>
              <a:rPr lang="ru-RU" sz="3400" b="1" dirty="0">
                <a:solidFill>
                  <a:schemeClr val="accent1">
                    <a:lumMod val="50000"/>
                  </a:schemeClr>
                </a:solidFill>
              </a:rPr>
              <a:t> ветеринарного дела в СССР»</a:t>
            </a:r>
          </a:p>
          <a:p>
            <a:pPr algn="ctr">
              <a:defRPr/>
            </a:pPr>
            <a:endParaRPr lang="ru-RU" sz="3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590550" y="476250"/>
            <a:ext cx="7910540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400" b="1" dirty="0">
                <a:solidFill>
                  <a:schemeClr val="accent1">
                    <a:lumMod val="50000"/>
                  </a:schemeClr>
                </a:solidFill>
              </a:rPr>
              <a:t>В 1940 г. впервые присуждена </a:t>
            </a:r>
          </a:p>
          <a:p>
            <a:pPr algn="ctr">
              <a:defRPr/>
            </a:pPr>
            <a:r>
              <a:rPr lang="ru-RU" sz="3400" b="1" dirty="0">
                <a:solidFill>
                  <a:schemeClr val="accent1">
                    <a:lumMod val="50000"/>
                  </a:schemeClr>
                </a:solidFill>
              </a:rPr>
              <a:t>Сталинская премия:</a:t>
            </a:r>
          </a:p>
          <a:p>
            <a:pPr algn="ctr">
              <a:defRPr/>
            </a:pPr>
            <a:endParaRPr lang="ru-RU" sz="3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ru-RU" sz="3400" b="1" dirty="0">
                <a:solidFill>
                  <a:schemeClr val="accent1">
                    <a:lumMod val="50000"/>
                  </a:schemeClr>
                </a:solidFill>
              </a:rPr>
              <a:t>Скрябину К.И – 100 тыс. </a:t>
            </a:r>
            <a:r>
              <a:rPr lang="ru-RU" sz="3400" b="1" dirty="0" err="1">
                <a:solidFill>
                  <a:schemeClr val="accent1">
                    <a:lumMod val="50000"/>
                  </a:schemeClr>
                </a:solidFill>
              </a:rPr>
              <a:t>руб</a:t>
            </a:r>
            <a:r>
              <a:rPr lang="ru-RU" sz="3400" b="1" dirty="0">
                <a:solidFill>
                  <a:schemeClr val="accent1">
                    <a:lumMod val="50000"/>
                  </a:schemeClr>
                </a:solidFill>
              </a:rPr>
              <a:t> – </a:t>
            </a:r>
          </a:p>
          <a:p>
            <a:pPr algn="ctr">
              <a:defRPr/>
            </a:pPr>
            <a:r>
              <a:rPr lang="ru-RU" sz="3400" b="1" dirty="0">
                <a:solidFill>
                  <a:schemeClr val="accent1">
                    <a:lumMod val="50000"/>
                  </a:schemeClr>
                </a:solidFill>
              </a:rPr>
              <a:t>«Гельминтозы крупного рогатого </a:t>
            </a:r>
          </a:p>
          <a:p>
            <a:pPr algn="ctr">
              <a:defRPr/>
            </a:pPr>
            <a:r>
              <a:rPr lang="ru-RU" sz="3400" b="1" dirty="0">
                <a:solidFill>
                  <a:schemeClr val="accent1">
                    <a:lumMod val="50000"/>
                  </a:schemeClr>
                </a:solidFill>
              </a:rPr>
              <a:t>скота и его молодняка»</a:t>
            </a:r>
          </a:p>
          <a:p>
            <a:pPr algn="ctr">
              <a:defRPr/>
            </a:pPr>
            <a:endParaRPr lang="ru-RU" sz="3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ru-RU" sz="3400" b="1" dirty="0" err="1">
                <a:solidFill>
                  <a:schemeClr val="accent1">
                    <a:lumMod val="50000"/>
                  </a:schemeClr>
                </a:solidFill>
              </a:rPr>
              <a:t>Вышелесскому</a:t>
            </a:r>
            <a:r>
              <a:rPr lang="ru-RU" sz="3400" b="1" dirty="0">
                <a:solidFill>
                  <a:schemeClr val="accent1">
                    <a:lumMod val="50000"/>
                  </a:schemeClr>
                </a:solidFill>
              </a:rPr>
              <a:t> С.Н. – 50 тыс. руб.  </a:t>
            </a:r>
          </a:p>
          <a:p>
            <a:pPr algn="ctr">
              <a:defRPr/>
            </a:pPr>
            <a:r>
              <a:rPr lang="ru-RU" sz="3400" b="1" dirty="0">
                <a:solidFill>
                  <a:schemeClr val="accent1">
                    <a:lumMod val="50000"/>
                  </a:schemeClr>
                </a:solidFill>
              </a:rPr>
              <a:t>Изучение инфекционных </a:t>
            </a:r>
          </a:p>
          <a:p>
            <a:pPr algn="ctr">
              <a:defRPr/>
            </a:pPr>
            <a:r>
              <a:rPr lang="ru-RU" sz="3400" b="1" dirty="0">
                <a:solidFill>
                  <a:schemeClr val="accent1">
                    <a:lumMod val="50000"/>
                  </a:schemeClr>
                </a:solidFill>
              </a:rPr>
              <a:t>болезней животных</a:t>
            </a:r>
          </a:p>
          <a:p>
            <a:pPr algn="ctr">
              <a:defRPr/>
            </a:pPr>
            <a:endParaRPr lang="ru-RU" sz="3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549275"/>
            <a:ext cx="8713788" cy="597535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endParaRPr lang="ru-RU" sz="2800" b="1" smtClean="0">
              <a:solidFill>
                <a:srgbClr val="FF0000"/>
              </a:solidFill>
            </a:endParaRP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800" b="1" smtClean="0">
                <a:solidFill>
                  <a:srgbClr val="FF0000"/>
                </a:solidFill>
              </a:rPr>
              <a:t>1875-1877 </a:t>
            </a:r>
            <a:r>
              <a:rPr lang="ru-RU" sz="2800" smtClean="0">
                <a:solidFill>
                  <a:srgbClr val="FF0000"/>
                </a:solidFill>
              </a:rPr>
              <a:t>гг</a:t>
            </a:r>
            <a:r>
              <a:rPr lang="ru-RU" sz="2800" smtClean="0">
                <a:solidFill>
                  <a:srgbClr val="0000FF"/>
                </a:solidFill>
              </a:rPr>
              <a:t>. Ветеринарный врач М. Л. Новинский произвел серию успешных прививок злокачественных опухолей на животных.</a:t>
            </a:r>
            <a:endParaRPr lang="ru-RU" sz="2800" b="1" smtClean="0">
              <a:solidFill>
                <a:srgbClr val="FF0000"/>
              </a:solidFill>
            </a:endParaRP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800" b="1" smtClean="0">
                <a:solidFill>
                  <a:srgbClr val="FF0000"/>
                </a:solidFill>
              </a:rPr>
              <a:t>1883 </a:t>
            </a:r>
            <a:r>
              <a:rPr lang="ru-RU" sz="2800" smtClean="0">
                <a:solidFill>
                  <a:srgbClr val="FF0000"/>
                </a:solidFill>
              </a:rPr>
              <a:t>г.</a:t>
            </a:r>
            <a:r>
              <a:rPr lang="ru-RU" sz="2800" smtClean="0">
                <a:solidFill>
                  <a:srgbClr val="0000FF"/>
                </a:solidFill>
              </a:rPr>
              <a:t> Профессор Л. С. Ценковский разработал вакцины (1 и 2) против сибирской язвы.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800" b="1" smtClean="0">
                <a:solidFill>
                  <a:srgbClr val="FF0000"/>
                </a:solidFill>
              </a:rPr>
              <a:t>1883-1886</a:t>
            </a:r>
            <a:r>
              <a:rPr lang="ru-RU" sz="2800" smtClean="0">
                <a:solidFill>
                  <a:srgbClr val="FF0000"/>
                </a:solidFill>
              </a:rPr>
              <a:t> г.г. </a:t>
            </a:r>
            <a:r>
              <a:rPr lang="ru-RU" sz="2800" smtClean="0">
                <a:solidFill>
                  <a:srgbClr val="0000FF"/>
                </a:solidFill>
              </a:rPr>
              <a:t>Мечников  «О целебных силах организма», «Паразитарные болезни и внутриклеточное пищеварение» -основополагающие работы по фагоцитарной теории иммунитета. </a:t>
            </a:r>
            <a:endParaRPr lang="ru-RU" sz="2800" b="1" smtClean="0">
              <a:solidFill>
                <a:srgbClr val="0000FF"/>
              </a:solidFill>
            </a:endParaRP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800" b="1" smtClean="0">
                <a:solidFill>
                  <a:srgbClr val="FF0000"/>
                </a:solidFill>
              </a:rPr>
              <a:t>1885 </a:t>
            </a:r>
            <a:r>
              <a:rPr lang="ru-RU" sz="2800" smtClean="0">
                <a:solidFill>
                  <a:srgbClr val="FF0000"/>
                </a:solidFill>
              </a:rPr>
              <a:t>г</a:t>
            </a:r>
            <a:r>
              <a:rPr lang="ru-RU" sz="2800" smtClean="0">
                <a:solidFill>
                  <a:srgbClr val="0000FF"/>
                </a:solidFill>
              </a:rPr>
              <a:t>. С. С. Евсеенко открыл иммунные сыворотки крови животных, естественно переболевших чумой крупного рогатого скота.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323850" y="1628775"/>
            <a:ext cx="8267700" cy="323215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400" b="1" dirty="0">
                <a:solidFill>
                  <a:schemeClr val="tx2">
                    <a:lumMod val="50000"/>
                  </a:schemeClr>
                </a:solidFill>
              </a:rPr>
              <a:t>В1941г.  от бруцеллеза пало в 9 раз </a:t>
            </a:r>
          </a:p>
          <a:p>
            <a:pPr algn="ctr">
              <a:defRPr/>
            </a:pPr>
            <a:r>
              <a:rPr lang="ru-RU" sz="3400" b="1" dirty="0">
                <a:solidFill>
                  <a:schemeClr val="tx2">
                    <a:lumMod val="50000"/>
                  </a:schemeClr>
                </a:solidFill>
              </a:rPr>
              <a:t>меньше КРС, чем в 1940 г.</a:t>
            </a:r>
          </a:p>
          <a:p>
            <a:pPr algn="ctr">
              <a:defRPr/>
            </a:pPr>
            <a:r>
              <a:rPr lang="ru-RU" sz="3400" b="1" dirty="0">
                <a:solidFill>
                  <a:schemeClr val="tx2">
                    <a:lumMod val="50000"/>
                  </a:schemeClr>
                </a:solidFill>
              </a:rPr>
              <a:t>От </a:t>
            </a:r>
            <a:r>
              <a:rPr lang="ru-RU" sz="3400" b="1" dirty="0" err="1">
                <a:solidFill>
                  <a:schemeClr val="tx2">
                    <a:lumMod val="50000"/>
                  </a:schemeClr>
                </a:solidFill>
              </a:rPr>
              <a:t>энцефаломиелита</a:t>
            </a:r>
            <a:r>
              <a:rPr lang="ru-RU" sz="3400" b="1" dirty="0">
                <a:solidFill>
                  <a:schemeClr val="tx2">
                    <a:lumMod val="50000"/>
                  </a:schemeClr>
                </a:solidFill>
              </a:rPr>
              <a:t> лошадей </a:t>
            </a:r>
          </a:p>
          <a:p>
            <a:pPr algn="ctr">
              <a:defRPr/>
            </a:pPr>
            <a:r>
              <a:rPr lang="ru-RU" sz="3400" b="1" dirty="0">
                <a:solidFill>
                  <a:schemeClr val="tx2">
                    <a:lumMod val="50000"/>
                  </a:schemeClr>
                </a:solidFill>
              </a:rPr>
              <a:t>– в 16 раз меньше;</a:t>
            </a:r>
          </a:p>
          <a:p>
            <a:pPr algn="ctr">
              <a:defRPr/>
            </a:pPr>
            <a:r>
              <a:rPr lang="ru-RU" sz="3400" b="1" dirty="0">
                <a:solidFill>
                  <a:schemeClr val="tx2">
                    <a:lumMod val="50000"/>
                  </a:schemeClr>
                </a:solidFill>
              </a:rPr>
              <a:t>От сибирской язвы  и ИНАН лошадей</a:t>
            </a:r>
          </a:p>
          <a:p>
            <a:pPr algn="ctr">
              <a:defRPr/>
            </a:pPr>
            <a:r>
              <a:rPr lang="ru-RU" sz="3400" b="1" dirty="0">
                <a:solidFill>
                  <a:schemeClr val="tx2">
                    <a:lumMod val="50000"/>
                  </a:schemeClr>
                </a:solidFill>
              </a:rPr>
              <a:t> – в 10 раз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5984" y="357166"/>
            <a:ext cx="42712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Символы ветеринарии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000108"/>
            <a:ext cx="9316076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sz="2000" dirty="0" smtClean="0"/>
              <a:t>         Особое место среди символов является чаша со змеёй – это символ как </a:t>
            </a:r>
          </a:p>
          <a:p>
            <a:pPr algn="just"/>
            <a:r>
              <a:rPr lang="ru-RU" sz="2000" dirty="0" smtClean="0"/>
              <a:t>гуманитарной, так и ветеринарной медицины.</a:t>
            </a:r>
          </a:p>
          <a:p>
            <a:pPr algn="just"/>
            <a:r>
              <a:rPr lang="ru-RU" sz="2000" dirty="0" smtClean="0"/>
              <a:t>Первые изображения относятся к 800-600 гг. до н.э. Змея и чаша изображались</a:t>
            </a:r>
          </a:p>
          <a:p>
            <a:pPr algn="just"/>
            <a:r>
              <a:rPr lang="ru-RU" sz="2000" dirty="0" smtClean="0"/>
              <a:t>отдельно и были атрибутами в основном богинь здоровья </a:t>
            </a:r>
            <a:r>
              <a:rPr lang="ru-RU" sz="2000" dirty="0" err="1" smtClean="0"/>
              <a:t>Гигеи</a:t>
            </a:r>
            <a:r>
              <a:rPr lang="ru-RU" sz="2000" dirty="0" smtClean="0"/>
              <a:t> и </a:t>
            </a:r>
            <a:r>
              <a:rPr lang="ru-RU" sz="2000" dirty="0" err="1" smtClean="0"/>
              <a:t>Салуты</a:t>
            </a:r>
            <a:r>
              <a:rPr lang="ru-RU" sz="2000" dirty="0" smtClean="0"/>
              <a:t>. </a:t>
            </a:r>
          </a:p>
          <a:p>
            <a:pPr algn="just"/>
            <a:r>
              <a:rPr lang="ru-RU" sz="2000" dirty="0" smtClean="0"/>
              <a:t>         Затем дочь Асклепия – </a:t>
            </a:r>
            <a:r>
              <a:rPr lang="ru-RU" sz="2000" dirty="0" err="1" smtClean="0"/>
              <a:t>Гигея</a:t>
            </a:r>
            <a:r>
              <a:rPr lang="ru-RU" sz="2000" dirty="0" smtClean="0"/>
              <a:t> изображалась постоянно со змеёй в одной руке </a:t>
            </a:r>
          </a:p>
          <a:p>
            <a:pPr algn="just"/>
            <a:r>
              <a:rPr lang="ru-RU" sz="2000" dirty="0" smtClean="0"/>
              <a:t>и чашей -  в другой. По одной из легенд, змея принесла </a:t>
            </a:r>
            <a:r>
              <a:rPr lang="ru-RU" sz="2000" dirty="0" err="1" smtClean="0"/>
              <a:t>Гигеи</a:t>
            </a:r>
            <a:r>
              <a:rPr lang="ru-RU" sz="2000" dirty="0" smtClean="0"/>
              <a:t> лечебную траву, </a:t>
            </a:r>
          </a:p>
          <a:p>
            <a:pPr algn="just"/>
            <a:r>
              <a:rPr lang="ru-RU" sz="2000" dirty="0" smtClean="0"/>
              <a:t>и та превзошла самого Асклепия. В знак благодарности </a:t>
            </a:r>
            <a:r>
              <a:rPr lang="ru-RU" sz="2000" dirty="0" err="1" smtClean="0"/>
              <a:t>Гигея</a:t>
            </a:r>
            <a:r>
              <a:rPr lang="ru-RU" sz="2000" dirty="0" smtClean="0"/>
              <a:t> преподнесла змее</a:t>
            </a:r>
          </a:p>
          <a:p>
            <a:pPr algn="just"/>
            <a:r>
              <a:rPr lang="ru-RU" sz="2000" dirty="0" smtClean="0"/>
              <a:t>воду в чаше для того, чтобы змея могла напиться. </a:t>
            </a:r>
          </a:p>
          <a:p>
            <a:pPr algn="just"/>
            <a:r>
              <a:rPr lang="ru-RU" sz="2000" dirty="0" smtClean="0"/>
              <a:t>        Точного и узаконенного символа в виде изображения змеи, обвивающейся </a:t>
            </a:r>
          </a:p>
          <a:p>
            <a:pPr algn="just"/>
            <a:r>
              <a:rPr lang="ru-RU" sz="2000" dirty="0" smtClean="0"/>
              <a:t>вокруг чаши ни в древние века, ни много позже не было. По данным академика </a:t>
            </a:r>
          </a:p>
          <a:p>
            <a:pPr algn="just"/>
            <a:r>
              <a:rPr lang="ru-RU" sz="2000" dirty="0" smtClean="0"/>
              <a:t>Е.Н. Павловского, такой символ появился только в </a:t>
            </a:r>
            <a:r>
              <a:rPr lang="en-US" sz="2000" dirty="0" smtClean="0"/>
              <a:t>XVI</a:t>
            </a:r>
            <a:r>
              <a:rPr lang="ru-RU" sz="2000" dirty="0" smtClean="0"/>
              <a:t>веке благодаря знаменитому </a:t>
            </a:r>
          </a:p>
          <a:p>
            <a:pPr algn="just"/>
            <a:r>
              <a:rPr lang="ru-RU" sz="2000" dirty="0" smtClean="0"/>
              <a:t>врачу Парацельсу.</a:t>
            </a:r>
          </a:p>
          <a:p>
            <a:pPr algn="just"/>
            <a:r>
              <a:rPr lang="ru-RU" sz="2000" dirty="0" smtClean="0"/>
              <a:t>        Как символ медицины – змея, обвивающая ножку чаши и склоняющая голову </a:t>
            </a:r>
          </a:p>
          <a:p>
            <a:pPr algn="just"/>
            <a:r>
              <a:rPr lang="ru-RU" sz="2000" dirty="0" smtClean="0"/>
              <a:t>над самой чашей, - этот знак был утвержден в СССР в 1924 г.</a:t>
            </a:r>
          </a:p>
          <a:p>
            <a:pPr algn="just"/>
            <a:r>
              <a:rPr lang="ru-RU" sz="2000" dirty="0" smtClean="0"/>
              <a:t>        Чаша со змеёй является эмблемой и Государственной ветеринарной службы</a:t>
            </a:r>
          </a:p>
          <a:p>
            <a:pPr algn="just"/>
            <a:r>
              <a:rPr lang="ru-RU" sz="2000" dirty="0" smtClean="0"/>
              <a:t>России.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142852"/>
            <a:ext cx="87154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	Синий крест – символ государственной ветеринарной службы  России. </a:t>
            </a:r>
          </a:p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Синим  (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голубым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) стали обозначать дислокацию ветеринарных учреждений</a:t>
            </a:r>
          </a:p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на топографических военных каратах с 1911 г. Это особая веха в развитии военной</a:t>
            </a:r>
          </a:p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ветеринарии, организационное оформление её самостоятельности.</a:t>
            </a:r>
          </a:p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	В начале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XX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века ветеринарная часть выводится из ведения военно-медицинского управления.</a:t>
            </a:r>
          </a:p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	10 августа 1910 года признано днем создания её самостоятельной ветеринарной службы.</a:t>
            </a:r>
          </a:p>
          <a:p>
            <a:pPr algn="just"/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Синий (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голубой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) крест учрежден на знамени Всемирной ветеринарной ассоциации </a:t>
            </a:r>
          </a:p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(ВВА) и Международного эпизоотического бюро (МЭБ) в Париже, членом которого</a:t>
            </a:r>
          </a:p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СССР состоит с 1927 года. Четыре части креста символизируют: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Крест 2"/>
          <p:cNvSpPr/>
          <p:nvPr/>
        </p:nvSpPr>
        <p:spPr>
          <a:xfrm>
            <a:off x="2857488" y="4000504"/>
            <a:ext cx="2857520" cy="2571768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929322" y="4643446"/>
            <a:ext cx="17267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Честность</a:t>
            </a:r>
          </a:p>
          <a:p>
            <a:pPr algn="ctr"/>
            <a:r>
              <a:rPr lang="ru-RU" smtClean="0">
                <a:solidFill>
                  <a:schemeClr val="accent1">
                    <a:lumMod val="50000"/>
                  </a:schemeClr>
                </a:solidFill>
              </a:rPr>
              <a:t>Объективность 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428728" y="4929198"/>
            <a:ext cx="12303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Мужество </a:t>
            </a:r>
          </a:p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терпение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14942" y="6000768"/>
            <a:ext cx="16387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Благоразумие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Осторожность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14744" y="3429000"/>
            <a:ext cx="9850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Знание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Умение 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36613"/>
            <a:ext cx="8362950" cy="480696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1887-1888 </a:t>
            </a:r>
            <a:r>
              <a:rPr lang="ru-RU" sz="2800" dirty="0" smtClean="0">
                <a:solidFill>
                  <a:srgbClr val="FF0000"/>
                </a:solidFill>
              </a:rPr>
              <a:t>г.г.</a:t>
            </a:r>
            <a:r>
              <a:rPr lang="ru-RU" sz="2800" dirty="0" smtClean="0">
                <a:solidFill>
                  <a:srgbClr val="0000FF"/>
                </a:solidFill>
              </a:rPr>
              <a:t> Организованы ветеринарно-бактериологические станции при ветеринарных институтах в Харькове и Дерпте (Юрьеве).</a:t>
            </a:r>
            <a:endParaRPr lang="en-US" sz="2800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ru-RU" sz="28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1888-1890 </a:t>
            </a:r>
            <a:r>
              <a:rPr lang="ru-RU" sz="2800" dirty="0" smtClean="0">
                <a:solidFill>
                  <a:srgbClr val="FF0000"/>
                </a:solidFill>
              </a:rPr>
              <a:t>г.г.</a:t>
            </a:r>
            <a:r>
              <a:rPr lang="ru-RU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X</a:t>
            </a:r>
            <a:r>
              <a:rPr lang="ru-RU" sz="2800" dirty="0" smtClean="0">
                <a:solidFill>
                  <a:srgbClr val="0000FF"/>
                </a:solidFill>
              </a:rPr>
              <a:t>. И. </a:t>
            </a:r>
            <a:r>
              <a:rPr lang="ru-RU" sz="2800" dirty="0" err="1" smtClean="0">
                <a:solidFill>
                  <a:srgbClr val="0000FF"/>
                </a:solidFill>
              </a:rPr>
              <a:t>Гельман</a:t>
            </a:r>
            <a:r>
              <a:rPr lang="ru-RU" sz="2800" dirty="0" smtClean="0">
                <a:solidFill>
                  <a:srgbClr val="0000FF"/>
                </a:solidFill>
              </a:rPr>
              <a:t> открыл туберкулин для диагностики туберкулеза, а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dirty="0" smtClean="0">
                <a:solidFill>
                  <a:srgbClr val="0000FF"/>
                </a:solidFill>
              </a:rPr>
              <a:t>    В. Г. Гутман испытал этот аллерген на крупном рогатом скоте.</a:t>
            </a:r>
            <a:endParaRPr lang="en-US" sz="2800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8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1891 г.</a:t>
            </a:r>
            <a:r>
              <a:rPr lang="ru-RU" sz="2800" b="1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X</a:t>
            </a:r>
            <a:r>
              <a:rPr lang="ru-RU" sz="2800" dirty="0" smtClean="0">
                <a:solidFill>
                  <a:srgbClr val="0000FF"/>
                </a:solidFill>
              </a:rPr>
              <a:t>. И. </a:t>
            </a:r>
            <a:r>
              <a:rPr lang="ru-RU" sz="2800" dirty="0" err="1" smtClean="0">
                <a:solidFill>
                  <a:srgbClr val="0000FF"/>
                </a:solidFill>
              </a:rPr>
              <a:t>Гельман</a:t>
            </a:r>
            <a:r>
              <a:rPr lang="ru-RU" sz="2800" dirty="0" smtClean="0">
                <a:solidFill>
                  <a:srgbClr val="0000FF"/>
                </a:solidFill>
              </a:rPr>
              <a:t> и О. И. Кальнинг открыли маллеин и разработали подкожный метод маллеинизации для диагностики сапа у лошадей. </a:t>
            </a:r>
            <a:endParaRPr lang="ru-RU" sz="2800" b="1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428604"/>
            <a:ext cx="8229600" cy="6143667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1899 </a:t>
            </a:r>
            <a:r>
              <a:rPr lang="ru-RU" sz="2800" dirty="0" smtClean="0">
                <a:solidFill>
                  <a:srgbClr val="FF0000"/>
                </a:solidFill>
              </a:rPr>
              <a:t>г</a:t>
            </a:r>
            <a:r>
              <a:rPr lang="ru-RU" sz="2800" dirty="0" smtClean="0">
                <a:solidFill>
                  <a:srgbClr val="0000FF"/>
                </a:solidFill>
              </a:rPr>
              <a:t>. Д. Ф. Конев разработал вакцины против рожи свиней.</a:t>
            </a:r>
            <a:endParaRPr lang="en-US" sz="2800" dirty="0" smtClean="0">
              <a:solidFill>
                <a:srgbClr val="0000FF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None/>
            </a:pPr>
            <a:endParaRPr lang="ru-RU" sz="2800" b="1" dirty="0" smtClean="0">
              <a:solidFill>
                <a:srgbClr val="FF0000"/>
              </a:solidFill>
            </a:endParaRPr>
          </a:p>
          <a:p>
            <a:pPr marL="609600" indent="-609600"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1911 </a:t>
            </a:r>
            <a:r>
              <a:rPr lang="ru-RU" sz="2800" dirty="0" smtClean="0">
                <a:solidFill>
                  <a:srgbClr val="FF0000"/>
                </a:solidFill>
              </a:rPr>
              <a:t>г.</a:t>
            </a:r>
            <a:r>
              <a:rPr lang="ru-RU" sz="2800" dirty="0" smtClean="0">
                <a:solidFill>
                  <a:srgbClr val="0000FF"/>
                </a:solidFill>
              </a:rPr>
              <a:t> С. Н. </a:t>
            </a:r>
            <a:r>
              <a:rPr lang="ru-RU" sz="2800" dirty="0" err="1" smtClean="0">
                <a:solidFill>
                  <a:srgbClr val="0000FF"/>
                </a:solidFill>
              </a:rPr>
              <a:t>Вышелесский</a:t>
            </a:r>
            <a:r>
              <a:rPr lang="ru-RU" sz="2800" dirty="0" smtClean="0">
                <a:solidFill>
                  <a:srgbClr val="0000FF"/>
                </a:solidFill>
              </a:rPr>
              <a:t> открыл феномен диссоциации в культурах рожистых микробов.</a:t>
            </a:r>
            <a:endParaRPr lang="en-US" sz="2800" dirty="0" smtClean="0">
              <a:solidFill>
                <a:srgbClr val="0000FF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None/>
            </a:pPr>
            <a:endParaRPr lang="ru-RU" sz="2800" b="1" dirty="0" smtClean="0">
              <a:solidFill>
                <a:srgbClr val="0000FF"/>
              </a:solidFill>
            </a:endParaRPr>
          </a:p>
          <a:p>
            <a:pPr marL="609600" indent="-609600"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1918 </a:t>
            </a:r>
            <a:r>
              <a:rPr lang="ru-RU" sz="2800" dirty="0" smtClean="0">
                <a:solidFill>
                  <a:srgbClr val="FF0000"/>
                </a:solidFill>
              </a:rPr>
              <a:t>г.</a:t>
            </a:r>
            <a:r>
              <a:rPr lang="ru-RU" sz="2800" dirty="0" smtClean="0">
                <a:solidFill>
                  <a:srgbClr val="0000FF"/>
                </a:solidFill>
              </a:rPr>
              <a:t> Организован Государственный институт экспериментальной ветеринарии (ныне ВИЭВ) первое центральное научное ветеринарное учреждение.</a:t>
            </a:r>
            <a:endParaRPr lang="en-US" sz="2800" dirty="0" smtClean="0">
              <a:solidFill>
                <a:srgbClr val="0000FF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None/>
            </a:pPr>
            <a:endParaRPr lang="ru-RU" sz="2800" dirty="0" smtClean="0">
              <a:solidFill>
                <a:srgbClr val="0000FF"/>
              </a:solidFill>
            </a:endParaRPr>
          </a:p>
          <a:p>
            <a:pPr marL="609600" indent="-609600" eaLnBrk="1" hangingPunct="1">
              <a:lnSpc>
                <a:spcPct val="90000"/>
              </a:lnSpc>
            </a:pP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1928 </a:t>
            </a:r>
            <a:r>
              <a:rPr lang="ru-RU" sz="2800" dirty="0" smtClean="0">
                <a:solidFill>
                  <a:srgbClr val="FF0000"/>
                </a:solidFill>
              </a:rPr>
              <a:t>г</a:t>
            </a:r>
            <a:r>
              <a:rPr lang="ru-RU" sz="2800" dirty="0" smtClean="0">
                <a:solidFill>
                  <a:srgbClr val="0000FF"/>
                </a:solidFill>
              </a:rPr>
              <a:t>. Ликвидирована чума крупного рогатого скота.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 1902 году в докладе о состоянии ветеринарного дела в стране было указано, что оно неудовлетворительное. Особенно ветеринарное дела в армии, потому что деятельность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ветспециалистов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армии находилась в ведомстве медицинской части.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Студенты ветеринарных институтов проводят революционную работу. В итоге все институты к 1905 году закрываются.  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Военный совет признал необходимым выделить из ведения медицины ветеринарную часть и обособить её. В период русско-японской войны в армии состояло 377 ветврачей. В 1912 – 760 ветврачей. В период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мировой войны военное дело в стране резко ухудшилось. До войны чума была полностью ликвидирована в Европейской части России, но заболевание гнездилось в Закавказье и Восточной Сибири.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 1916 году количество неблагополучных пунктов в Закавказье увеличилось практически в 2 раза. В апреле 1917 г. чума прорвалась в бывшую Черноморскую губернию и распространилась на Северный Кавказ и Кубань. В 1917 г. только за первые четыре месяца на каждые 10 тыс. лошадей на Западном фронте выделялось 105 больных.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0"/>
            <a:ext cx="8472518" cy="6715148"/>
          </a:xfrm>
        </p:spPr>
        <p:txBody>
          <a:bodyPr>
            <a:normAutofit/>
          </a:bodyPr>
          <a:lstStyle/>
          <a:p>
            <a:pPr algn="just"/>
            <a:endParaRPr lang="en-US" sz="2400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2400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М. В. Ненецкий приготовил противочумную сыворотку, но в 1917 г. она была признана недействительной. Плевропневмония КРС регистрировалась к началу 80-х гг. Основные очаги этой болезни были в Западной Сибири, Европейской части России. Было поражено свыше 21 тыс. гол. КРС. Прививки животных культурами возбудителя плевропневмонии давали положительные результаты. Сибирская язва принимала размеры стихийного бедствия. В 1893 году официально было признано положительное качество вакцин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Ценковского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и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Ланге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которые впоследствии успешно применялись во многих губерниях России. 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1980</Words>
  <Application>Microsoft Office PowerPoint</Application>
  <PresentationFormat>Экран (4:3)</PresentationFormat>
  <Paragraphs>153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Ветеринария России в   XIX - начале ХХ века </vt:lpstr>
      <vt:lpstr>     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Научные школы и их руководители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Ветеринария России в   начале ХХ века</dc:title>
  <dc:creator>Админ</dc:creator>
  <cp:lastModifiedBy>987</cp:lastModifiedBy>
  <cp:revision>21</cp:revision>
  <dcterms:created xsi:type="dcterms:W3CDTF">2015-12-15T11:13:16Z</dcterms:created>
  <dcterms:modified xsi:type="dcterms:W3CDTF">2018-12-18T11:08:53Z</dcterms:modified>
</cp:coreProperties>
</file>